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key, Tamara" userId="de16fec9-7f94-480c-9f0c-ff2c0e1ba8aa" providerId="ADAL" clId="{BD355746-F7C5-4180-A0D1-87E8F4D8AB3C}"/>
    <pc:docChg chg="custSel modSld">
      <pc:chgData name="Forkey, Tamara" userId="de16fec9-7f94-480c-9f0c-ff2c0e1ba8aa" providerId="ADAL" clId="{BD355746-F7C5-4180-A0D1-87E8F4D8AB3C}" dt="2022-03-08T19:28:25.718" v="557" actId="5793"/>
      <pc:docMkLst>
        <pc:docMk/>
      </pc:docMkLst>
      <pc:sldChg chg="modSp">
        <pc:chgData name="Forkey, Tamara" userId="de16fec9-7f94-480c-9f0c-ff2c0e1ba8aa" providerId="ADAL" clId="{BD355746-F7C5-4180-A0D1-87E8F4D8AB3C}" dt="2022-03-08T18:50:55.613" v="4" actId="6549"/>
        <pc:sldMkLst>
          <pc:docMk/>
          <pc:sldMk cId="0" sldId="258"/>
        </pc:sldMkLst>
        <pc:spChg chg="mod">
          <ac:chgData name="Forkey, Tamara" userId="de16fec9-7f94-480c-9f0c-ff2c0e1ba8aa" providerId="ADAL" clId="{BD355746-F7C5-4180-A0D1-87E8F4D8AB3C}" dt="2022-03-08T18:50:55.613" v="4" actId="6549"/>
          <ac:spMkLst>
            <pc:docMk/>
            <pc:sldMk cId="0" sldId="258"/>
            <ac:spMk id="109" creationId="{00000000-0000-0000-0000-000000000000}"/>
          </ac:spMkLst>
        </pc:spChg>
      </pc:sldChg>
      <pc:sldChg chg="delSp modSp">
        <pc:chgData name="Forkey, Tamara" userId="de16fec9-7f94-480c-9f0c-ff2c0e1ba8aa" providerId="ADAL" clId="{BD355746-F7C5-4180-A0D1-87E8F4D8AB3C}" dt="2022-03-08T19:25:48.024" v="493" actId="14100"/>
        <pc:sldMkLst>
          <pc:docMk/>
          <pc:sldMk cId="0" sldId="260"/>
        </pc:sldMkLst>
        <pc:spChg chg="mod">
          <ac:chgData name="Forkey, Tamara" userId="de16fec9-7f94-480c-9f0c-ff2c0e1ba8aa" providerId="ADAL" clId="{BD355746-F7C5-4180-A0D1-87E8F4D8AB3C}" dt="2022-03-08T19:25:48.024" v="493" actId="14100"/>
          <ac:spMkLst>
            <pc:docMk/>
            <pc:sldMk cId="0" sldId="260"/>
            <ac:spMk id="122" creationId="{00000000-0000-0000-0000-000000000000}"/>
          </ac:spMkLst>
        </pc:spChg>
        <pc:picChg chg="del">
          <ac:chgData name="Forkey, Tamara" userId="de16fec9-7f94-480c-9f0c-ff2c0e1ba8aa" providerId="ADAL" clId="{BD355746-F7C5-4180-A0D1-87E8F4D8AB3C}" dt="2022-03-08T18:51:33.972" v="5" actId="478"/>
          <ac:picMkLst>
            <pc:docMk/>
            <pc:sldMk cId="0" sldId="260"/>
            <ac:picMk id="124" creationId="{00000000-0000-0000-0000-000000000000}"/>
          </ac:picMkLst>
        </pc:picChg>
      </pc:sldChg>
      <pc:sldChg chg="modSp">
        <pc:chgData name="Forkey, Tamara" userId="de16fec9-7f94-480c-9f0c-ff2c0e1ba8aa" providerId="ADAL" clId="{BD355746-F7C5-4180-A0D1-87E8F4D8AB3C}" dt="2022-03-08T19:28:25.718" v="557" actId="5793"/>
        <pc:sldMkLst>
          <pc:docMk/>
          <pc:sldMk cId="0" sldId="275"/>
        </pc:sldMkLst>
        <pc:spChg chg="mod">
          <ac:chgData name="Forkey, Tamara" userId="de16fec9-7f94-480c-9f0c-ff2c0e1ba8aa" providerId="ADAL" clId="{BD355746-F7C5-4180-A0D1-87E8F4D8AB3C}" dt="2022-03-08T19:28:25.718" v="557" actId="5793"/>
          <ac:spMkLst>
            <pc:docMk/>
            <pc:sldMk cId="0" sldId="275"/>
            <ac:spMk id="2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55F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1200" b="0" i="0" u="none" strike="noStrike" cap="none">
              <a:solidFill>
                <a:srgbClr val="455F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55F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fld>
            <a:endParaRPr sz="1200" b="0" i="0" u="none" strike="noStrike" cap="none">
              <a:solidFill>
                <a:srgbClr val="455F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55F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sz="1200" b="0" i="0" u="none" strike="noStrike" cap="none">
              <a:solidFill>
                <a:srgbClr val="455F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8a7e8248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8a7e8248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18a7e8248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48965" y="3581705"/>
            <a:ext cx="8246070" cy="1527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dk1">
                <a:alpha val="6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48965" y="5108755"/>
            <a:ext cx="8246070" cy="10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  <a:defRPr sz="2800">
                <a:solidFill>
                  <a:srgbClr val="FFFF00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  <a:defRPr sz="3600">
                <a:solidFill>
                  <a:srgbClr val="FFFF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48965" y="1596540"/>
            <a:ext cx="8229600" cy="427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  <a:defRPr sz="3600">
                <a:solidFill>
                  <a:srgbClr val="FFFF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823312" y="1138425"/>
            <a:ext cx="6719018" cy="503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  <a:defRPr sz="3600">
                <a:solidFill>
                  <a:srgbClr val="FFFF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48965" y="2207360"/>
            <a:ext cx="4040188" cy="303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636790" y="1577497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636790" y="2207360"/>
            <a:ext cx="4041775" cy="303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ssessments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5488230" y="222196"/>
            <a:ext cx="3011117" cy="3817624"/>
          </a:xfrm>
          <a:prstGeom prst="rect">
            <a:avLst/>
          </a:prstGeom>
          <a:gradFill>
            <a:gsLst>
              <a:gs pos="0">
                <a:srgbClr val="92D050"/>
              </a:gs>
              <a:gs pos="5700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ctr" rotWithShape="0">
              <a:schemeClr val="dk1">
                <a:alpha val="6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br>
              <a:rPr lang="en-US" sz="2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 </a:t>
            </a:r>
            <a:br>
              <a:rPr lang="en-US" sz="2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Standards</a:t>
            </a:r>
            <a:br>
              <a:rPr lang="en-US" sz="2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Assessment:</a:t>
            </a:r>
            <a:br>
              <a:rPr lang="en-US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Every </a:t>
            </a:r>
            <a:br>
              <a:rPr lang="en-US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Should </a:t>
            </a:r>
            <a:br>
              <a:rPr lang="en-US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Know!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5077690" y="4384215"/>
            <a:ext cx="3970200" cy="1832400"/>
          </a:xfrm>
          <a:prstGeom prst="rect">
            <a:avLst/>
          </a:prstGeom>
          <a:gradFill>
            <a:gsLst>
              <a:gs pos="0">
                <a:srgbClr val="AEC5E1"/>
              </a:gs>
              <a:gs pos="20000">
                <a:srgbClr val="AEC5E1"/>
              </a:gs>
              <a:gs pos="24000">
                <a:srgbClr val="AEC5E1"/>
              </a:gs>
              <a:gs pos="61000">
                <a:srgbClr val="92D050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800"/>
              <a:buNone/>
            </a:pPr>
            <a:r>
              <a:rPr lang="en-US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Manatee Elementary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E36C09"/>
              </a:buClr>
              <a:buSzPts val="2800"/>
              <a:buNone/>
            </a:pPr>
            <a:r>
              <a:rPr lang="en-US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Info Night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E36C09"/>
              </a:buClr>
              <a:buSzPts val="2800"/>
              <a:buNone/>
            </a:pPr>
            <a:r>
              <a:rPr lang="en-US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686239" y="884230"/>
            <a:ext cx="809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Multi-Select Items</a:t>
            </a:r>
            <a:endParaRPr sz="236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822450" y="1837065"/>
            <a:ext cx="7957200" cy="39702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21" marR="0" lvl="0" indent="-76221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822438" y="1900015"/>
            <a:ext cx="7957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 is directed to select all (or a specific number) of the correct answers from among a number of options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items are different from multiple-choice items, which allow the student to select only one correct answer.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7926" y="3615304"/>
            <a:ext cx="454342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/>
          <p:nvPr/>
        </p:nvSpPr>
        <p:spPr>
          <a:xfrm>
            <a:off x="618164" y="910105"/>
            <a:ext cx="809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 Response</a:t>
            </a:r>
            <a:endParaRPr sz="236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754375" y="1925890"/>
            <a:ext cx="7957200" cy="39702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21" marR="0" lvl="0" indent="-76221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754375" y="1925890"/>
            <a:ext cx="795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•"/>
            </a:pPr>
            <a:r>
              <a:rPr lang="en-US" sz="23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complete a table by bubbling an answer for each sentence. </a:t>
            </a:r>
            <a:endParaRPr sz="23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188" y="2954095"/>
            <a:ext cx="574357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525290" y="871805"/>
            <a:ext cx="809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Two-Part Items </a:t>
            </a:r>
            <a:endParaRPr sz="399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823450" y="1721140"/>
            <a:ext cx="7957200" cy="39702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5"/>
              <a:buFont typeface="Century Gothic"/>
              <a:buChar char="•"/>
            </a:pPr>
            <a:r>
              <a:rPr lang="en-US" sz="2525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two-part item, the student is directed to select the correct answers from Part A and Part B.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79400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5"/>
              <a:buFont typeface="Century Gothic"/>
              <a:buChar char="–"/>
            </a:pPr>
            <a:r>
              <a:rPr lang="en-US" sz="2525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A is multiple-choice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79400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5"/>
              <a:buFont typeface="Century Gothic"/>
              <a:buChar char="–"/>
            </a:pPr>
            <a:r>
              <a:rPr lang="en-US" sz="2525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B may be either multiple-choice or multi-select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79400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5"/>
              <a:buFont typeface="Century Gothic"/>
              <a:buChar char="–"/>
            </a:pPr>
            <a:r>
              <a:rPr lang="en-US" sz="2525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A often asks the student to make an analysis or an inference, and Part B requires the student to use the text to support the answer they chose from Part A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36550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5"/>
              <a:buFont typeface="Century Gothic"/>
              <a:buChar char="•"/>
            </a:pPr>
            <a:r>
              <a:rPr lang="en-US" sz="2525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on the next slide</a:t>
            </a:r>
            <a:endParaRPr sz="2525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560850" y="779625"/>
            <a:ext cx="8022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Two-Part Items </a:t>
            </a:r>
            <a:endParaRPr sz="395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6" descr="https://lh5.googleusercontent.com/hBd57EsR2PePc6UFhMlJlWsl3RRGcuIH-DcuHIjHU7UirqKX_J4LVRa8dc25XBFzuoNhVqkYByZRPRkLLEwmz3HWyR-zXAq05KYfPWi2qQbMBaf36S8R6X1sCkVw_dlaVZxRRWKkmU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3822" y="1549477"/>
            <a:ext cx="6057900" cy="525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525290" y="877245"/>
            <a:ext cx="809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Editing Task</a:t>
            </a:r>
            <a:endParaRPr sz="51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872800" y="1711776"/>
            <a:ext cx="7957200" cy="45093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9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editing items, students must choose the correct word or phrase to fill in the blank in the passage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98" y="3253575"/>
            <a:ext cx="3728617" cy="281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525290" y="916645"/>
            <a:ext cx="8093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Questions on the </a:t>
            </a:r>
            <a:endParaRPr sz="4400" b="1" i="0" u="sng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FSA</a:t>
            </a:r>
            <a:endParaRPr sz="115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744525" y="2399550"/>
            <a:ext cx="7957200" cy="29922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Choice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921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Multi-Select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921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Response Grids</a:t>
            </a:r>
            <a:endParaRPr sz="40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921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 Items</a:t>
            </a:r>
            <a:endParaRPr sz="40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/>
          <p:nvPr/>
        </p:nvSpPr>
        <p:spPr>
          <a:xfrm>
            <a:off x="525290" y="921670"/>
            <a:ext cx="809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Choice Items</a:t>
            </a:r>
            <a:endParaRPr sz="398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700600" y="1916025"/>
            <a:ext cx="8139300" cy="47199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Char char="●"/>
            </a:pPr>
            <a:r>
              <a:rPr lang="en-US" sz="3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these items, students must choose the best answer from the answer choices and fill in one bubble for the correct answer.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672" y="3976190"/>
            <a:ext cx="6321146" cy="244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525290" y="860770"/>
            <a:ext cx="809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Multi-Select Items</a:t>
            </a:r>
            <a:endParaRPr sz="398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601925" y="1876575"/>
            <a:ext cx="8198400" cy="48630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entury Gothic"/>
              <a:buChar char="•"/>
            </a:pPr>
            <a:r>
              <a:rPr lang="en-US" sz="31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 is directed to select all (or a specific number) of the correct answers from among a number of options.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759" y="3625690"/>
            <a:ext cx="6670734" cy="274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/>
          <p:nvPr/>
        </p:nvSpPr>
        <p:spPr>
          <a:xfrm>
            <a:off x="436415" y="791670"/>
            <a:ext cx="809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Response Grids</a:t>
            </a:r>
            <a:endParaRPr sz="397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813575" y="1807475"/>
            <a:ext cx="7978500" cy="47988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•"/>
            </a:pPr>
            <a:r>
              <a:rPr lang="en-US" sz="29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 will answer questions by filling in a grid.</a:t>
            </a:r>
            <a:endParaRPr sz="29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828" y="3081960"/>
            <a:ext cx="513397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/>
          <p:nvPr/>
        </p:nvSpPr>
        <p:spPr>
          <a:xfrm>
            <a:off x="525302" y="956220"/>
            <a:ext cx="8093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b="1" i="0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 Items</a:t>
            </a:r>
            <a:endParaRPr sz="394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754375" y="1945625"/>
            <a:ext cx="7919400" cy="46161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</a:pPr>
            <a:r>
              <a:rPr lang="en-US" sz="32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 will answer questions by filling in a table.</a:t>
            </a:r>
            <a:endParaRPr sz="32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282" y="3309945"/>
            <a:ext cx="5743575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37850" y="2207025"/>
            <a:ext cx="7788000" cy="35514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21" lvl="0" indent="-228621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Century Gothic"/>
              <a:buChar char="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FSA (Florida Standards Assessment)?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21" lvl="0" indent="-228621" algn="l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Century Gothic"/>
              <a:buChar char="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will students take the FSA?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21" lvl="0" indent="-228621" algn="l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Century Gothic"/>
              <a:buChar char="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will we help your child at school?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21" lvl="0" indent="-228621" algn="l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Century Gothic"/>
              <a:buChar char="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you help your child at home?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21" lvl="0" indent="-228621" algn="l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Century Gothic"/>
              <a:buChar char="•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can you find additional resources to help prepare your child?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96260" y="1443835"/>
            <a:ext cx="8229600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Questions to Answer: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440700" y="941425"/>
            <a:ext cx="83988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40"/>
              <a:buFont typeface="Calibri"/>
              <a:buNone/>
            </a:pPr>
            <a:r>
              <a:rPr lang="en-US" sz="3140">
                <a:latin typeface="Century Gothic"/>
                <a:ea typeface="Century Gothic"/>
                <a:cs typeface="Century Gothic"/>
                <a:sym typeface="Century Gothic"/>
              </a:rPr>
              <a:t>How are WE helping your child at school?</a:t>
            </a:r>
            <a:endParaRPr sz="314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288025" y="1749250"/>
            <a:ext cx="8551500" cy="47088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Standards-based reading instruction 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 interventions to meet individual student needs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 Reading/Math Booklets that mirror FSA test questions.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iReady Learning Paths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Mock FSA Practice Tests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296250" y="2014450"/>
            <a:ext cx="8551500" cy="42363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7232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40"/>
              <a:buFont typeface="Century Gothic"/>
              <a:buAutoNum type="arabicPeriod"/>
            </a:pPr>
            <a:r>
              <a:rPr lang="en-US" sz="344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with your child every day!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7232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40"/>
              <a:buFont typeface="Century Gothic"/>
              <a:buAutoNum type="arabicPeriod"/>
            </a:pPr>
            <a:r>
              <a:rPr lang="en-US" sz="344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over </a:t>
            </a:r>
            <a:r>
              <a:rPr lang="en-US" sz="344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r>
              <a:rPr lang="en-US" sz="344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your child.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7232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40"/>
              <a:buFont typeface="Century Gothic"/>
              <a:buAutoNum type="arabicPeriod"/>
            </a:pPr>
            <a:r>
              <a:rPr lang="en-US" sz="344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Stay involved in your child’s education.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7232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40"/>
              <a:buFont typeface="Calibri"/>
              <a:buAutoNum type="arabicPeriod"/>
            </a:pPr>
            <a:r>
              <a:rPr lang="en-US" sz="344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Offer </a:t>
            </a:r>
            <a:r>
              <a:rPr lang="en-US" sz="344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</a:t>
            </a:r>
            <a:r>
              <a:rPr lang="en-US" sz="344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support and feedback to your child. ☺</a:t>
            </a:r>
            <a:endParaRPr sz="344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7232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40"/>
              <a:buFont typeface="Century Gothic"/>
              <a:buAutoNum type="arabicPeriod"/>
            </a:pPr>
            <a:r>
              <a:rPr lang="en-US" sz="344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Encourage your child to relax and do his or her very best every day. </a:t>
            </a:r>
            <a:endParaRPr sz="344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Arial"/>
              <a:buNone/>
            </a:pPr>
            <a:endParaRPr sz="3060" b="1">
              <a:solidFill>
                <a:schemeClr val="dk1"/>
              </a:solidFill>
            </a:endParaRPr>
          </a:p>
        </p:txBody>
      </p:sp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143557" y="882099"/>
            <a:ext cx="87042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sz="4300">
                <a:latin typeface="Century Gothic"/>
                <a:ea typeface="Century Gothic"/>
                <a:cs typeface="Century Gothic"/>
                <a:sym typeface="Century Gothic"/>
              </a:rPr>
              <a:t>How can YOU help at home?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 l="-36773" r="-36773"/>
          <a:stretch/>
        </p:blipFill>
        <p:spPr>
          <a:xfrm>
            <a:off x="-1928263" y="773762"/>
            <a:ext cx="10767768" cy="608423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>
            <a:spLocks noGrp="1"/>
          </p:cNvSpPr>
          <p:nvPr>
            <p:ph type="body" idx="1"/>
          </p:nvPr>
        </p:nvSpPr>
        <p:spPr>
          <a:xfrm>
            <a:off x="4724705" y="5414165"/>
            <a:ext cx="4114800" cy="1186743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100" b="1">
                <a:latin typeface="Century Gothic"/>
                <a:ea typeface="Century Gothic"/>
                <a:cs typeface="Century Gothic"/>
                <a:sym typeface="Century Gothic"/>
              </a:rPr>
              <a:t>FSA Portal</a:t>
            </a:r>
            <a:endParaRPr sz="3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100" i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http://www.fassessments.org/</a:t>
            </a:r>
            <a:endParaRPr sz="2100" i="1" u="sng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3085376" y="340625"/>
            <a:ext cx="56658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3800" b="1">
                <a:solidFill>
                  <a:srgbClr val="FF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Parent</a:t>
            </a:r>
            <a:br>
              <a:rPr lang="en-US" sz="3800" b="1">
                <a:solidFill>
                  <a:srgbClr val="FF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800" b="1">
                <a:solidFill>
                  <a:srgbClr val="FF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Informational Resource</a:t>
            </a:r>
            <a:endParaRPr sz="3800" b="1">
              <a:solidFill>
                <a:srgbClr val="FF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5"/>
          <p:cNvSpPr/>
          <p:nvPr/>
        </p:nvSpPr>
        <p:spPr>
          <a:xfrm rot="8738862">
            <a:off x="6349342" y="4517236"/>
            <a:ext cx="13716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2098657" y="762915"/>
            <a:ext cx="49467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6" descr="http://www.informazione-web.com/wp-content/uploads/2011/01/doman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84" y="2721043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2429175" y="1997850"/>
            <a:ext cx="63249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entury Gothic"/>
              <a:buChar char="●"/>
            </a:pPr>
            <a:r>
              <a:rPr lang="en-US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call or email your child’s teacher with any questions or concerns. </a:t>
            </a:r>
            <a:endParaRPr sz="3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148137" y="975455"/>
            <a:ext cx="85515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What is the FSA?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302710" y="2251422"/>
            <a:ext cx="8538600" cy="414772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Florida Standards Assessments (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FSA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will measure student mastery of the Florida Standards through a variety of item types.</a:t>
            </a:r>
            <a:endParaRPr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Florida schools teach the Florida Standards.</a:t>
            </a:r>
          </a:p>
          <a:p>
            <a:pPr marL="342900" lvl="0" indent="-2984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endParaRPr lang="en-US" sz="2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3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students are tested in Reading and Math. *Promotional Requirement = Reading*</a:t>
            </a:r>
            <a:endParaRPr sz="2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4 &amp; 5,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are tested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Reading, Writing and Math</a:t>
            </a:r>
            <a:endParaRPr sz="2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5 only, </a:t>
            </a: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are tested in Science</a:t>
            </a:r>
            <a:endParaRPr sz="2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tests are paper and pencil format</a:t>
            </a:r>
            <a:endParaRPr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</a:pPr>
            <a:r>
              <a:rPr lang="en-US" sz="2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Tests are approximately 80 minutes each test session</a:t>
            </a:r>
            <a:endParaRPr sz="2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40"/>
              <a:buFont typeface="Calibri"/>
              <a:buNone/>
            </a:pPr>
            <a:r>
              <a:rPr lang="en-US" sz="2540" b="1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3rd grade Promotional Requirement:</a:t>
            </a:r>
            <a:r>
              <a:rPr lang="en-US" sz="254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40" b="1">
                <a:solidFill>
                  <a:srgbClr val="FF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It’s the Law!</a:t>
            </a:r>
            <a:endParaRPr sz="2540" b="1">
              <a:solidFill>
                <a:srgbClr val="FF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288025" y="1749245"/>
            <a:ext cx="8551500" cy="47340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 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88015" y="1672890"/>
            <a:ext cx="8398800" cy="4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>
                <a:highlight>
                  <a:srgbClr val="00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Students who score at Level 1 in </a:t>
            </a:r>
            <a:r>
              <a:rPr lang="en-US" sz="3200" b="1" dirty="0">
                <a:solidFill>
                  <a:srgbClr val="FF0000"/>
                </a:solidFill>
                <a:highlight>
                  <a:srgbClr val="00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reading </a:t>
            </a:r>
            <a:endParaRPr sz="3200" b="1" dirty="0">
              <a:solidFill>
                <a:srgbClr val="FF0000"/>
              </a:solidFill>
              <a:highlight>
                <a:srgbClr val="0000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>
                <a:highlight>
                  <a:srgbClr val="00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on the FSA will be retained.</a:t>
            </a:r>
            <a:endParaRPr dirty="0">
              <a:highlight>
                <a:srgbClr val="0000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Char char="•"/>
            </a:pPr>
            <a:r>
              <a:rPr lang="en-US" sz="25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</a:t>
            </a:r>
            <a:r>
              <a:rPr lang="en-US" sz="2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if the student demonstrates the required reading level through an</a:t>
            </a:r>
            <a:r>
              <a:rPr lang="en-US" sz="25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5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alternate way,</a:t>
            </a:r>
            <a:r>
              <a:rPr lang="en-US" sz="2500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5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(Stanford-10 Assessment, iReady Diagnostic)</a:t>
            </a:r>
            <a:r>
              <a:rPr lang="en-US" sz="25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they can be granted good cause promotion to 4</a:t>
            </a:r>
            <a:r>
              <a:rPr lang="en-US" sz="2500" baseline="30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25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grade.</a:t>
            </a:r>
            <a:endParaRPr sz="25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Char char="•"/>
            </a:pPr>
            <a:r>
              <a:rPr lang="en-US" sz="25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who do not demonstrate mastery will be invited to </a:t>
            </a:r>
            <a:r>
              <a:rPr lang="en-US" sz="25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summer school</a:t>
            </a:r>
            <a:r>
              <a:rPr lang="en-US" sz="25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where they will be provided with another opportunity to demonstrate their knowledge of 3</a:t>
            </a:r>
            <a:r>
              <a:rPr lang="en-US" sz="2500" baseline="30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25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grade standards. </a:t>
            </a:r>
            <a:r>
              <a:rPr lang="en-US" sz="25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5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671000" y="1815650"/>
            <a:ext cx="7451024" cy="420094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21" lvl="0" indent="-76221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 u="sng" dirty="0">
                <a:solidFill>
                  <a:schemeClr val="dk1"/>
                </a:solidFill>
              </a:rPr>
              <a:t>April 4</a:t>
            </a:r>
            <a:r>
              <a:rPr lang="en-US" sz="2400" b="1" u="sng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-  Writing: 4</a:t>
            </a:r>
            <a:r>
              <a:rPr lang="en-US" sz="2400" b="1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 and 5</a:t>
            </a:r>
            <a:r>
              <a:rPr lang="en-US" sz="2400" b="1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 grade</a:t>
            </a:r>
          </a:p>
          <a:p>
            <a:pPr marL="228621" lvl="0" indent="-76221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 u="sng" dirty="0">
                <a:solidFill>
                  <a:schemeClr val="dk1"/>
                </a:solidFill>
              </a:rPr>
              <a:t>April 5</a:t>
            </a:r>
            <a:r>
              <a:rPr lang="en-US" sz="2400" b="1" u="sng" baseline="30000" dirty="0">
                <a:solidFill>
                  <a:schemeClr val="dk1"/>
                </a:solidFill>
              </a:rPr>
              <a:t>th</a:t>
            </a:r>
            <a:r>
              <a:rPr lang="en-US" sz="2400" b="1" u="sng" dirty="0">
                <a:solidFill>
                  <a:schemeClr val="dk1"/>
                </a:solidFill>
              </a:rPr>
              <a:t> &amp; 6</a:t>
            </a:r>
            <a:r>
              <a:rPr lang="en-US" sz="2400" b="1" u="sng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-  ELA: 3</a:t>
            </a:r>
            <a:r>
              <a:rPr lang="en-US" sz="2400" b="1" baseline="30000" dirty="0">
                <a:solidFill>
                  <a:schemeClr val="dk1"/>
                </a:solidFill>
              </a:rPr>
              <a:t>rd</a:t>
            </a:r>
            <a:r>
              <a:rPr lang="en-US" sz="2400" b="1" dirty="0">
                <a:solidFill>
                  <a:schemeClr val="dk1"/>
                </a:solidFill>
              </a:rPr>
              <a:t> grade</a:t>
            </a:r>
          </a:p>
          <a:p>
            <a:pPr marL="228621" lvl="0" indent="-76221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 u="sng" dirty="0">
                <a:solidFill>
                  <a:schemeClr val="dk1"/>
                </a:solidFill>
              </a:rPr>
              <a:t>May 3</a:t>
            </a:r>
            <a:r>
              <a:rPr lang="en-US" sz="2400" b="1" u="sng" baseline="30000" dirty="0">
                <a:solidFill>
                  <a:schemeClr val="dk1"/>
                </a:solidFill>
              </a:rPr>
              <a:t>rd</a:t>
            </a:r>
            <a:r>
              <a:rPr lang="en-US" sz="2400" b="1" u="sng" dirty="0">
                <a:solidFill>
                  <a:schemeClr val="dk1"/>
                </a:solidFill>
              </a:rPr>
              <a:t> and 4</a:t>
            </a:r>
            <a:r>
              <a:rPr lang="en-US" sz="2400" b="1" u="sng" baseline="30000" dirty="0">
                <a:solidFill>
                  <a:schemeClr val="dk1"/>
                </a:solidFill>
              </a:rPr>
              <a:t>th</a:t>
            </a:r>
            <a:r>
              <a:rPr lang="en-US" sz="2400" b="1" u="sng" dirty="0">
                <a:solidFill>
                  <a:schemeClr val="dk1"/>
                </a:solidFill>
              </a:rPr>
              <a:t> </a:t>
            </a:r>
            <a:r>
              <a:rPr lang="en-US" sz="2400" b="1" dirty="0">
                <a:solidFill>
                  <a:schemeClr val="dk1"/>
                </a:solidFill>
              </a:rPr>
              <a:t>-  ELA : 4</a:t>
            </a:r>
            <a:r>
              <a:rPr lang="en-US" sz="2400" b="1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 and 5</a:t>
            </a:r>
            <a:r>
              <a:rPr lang="en-US" sz="2400" b="1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 grade</a:t>
            </a:r>
          </a:p>
          <a:p>
            <a:pPr marL="228621" lvl="0" indent="-76221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 u="sng" dirty="0">
                <a:solidFill>
                  <a:schemeClr val="dk1"/>
                </a:solidFill>
              </a:rPr>
              <a:t>May 10</a:t>
            </a:r>
            <a:r>
              <a:rPr lang="en-US" sz="2400" b="1" u="sng" baseline="30000" dirty="0">
                <a:solidFill>
                  <a:schemeClr val="dk1"/>
                </a:solidFill>
              </a:rPr>
              <a:t>th</a:t>
            </a:r>
            <a:r>
              <a:rPr lang="en-US" sz="2400" b="1" u="sng" dirty="0">
                <a:solidFill>
                  <a:schemeClr val="dk1"/>
                </a:solidFill>
              </a:rPr>
              <a:t> and 11</a:t>
            </a:r>
            <a:r>
              <a:rPr lang="en-US" sz="2400" b="1" u="sng" baseline="30000" dirty="0">
                <a:solidFill>
                  <a:schemeClr val="dk1"/>
                </a:solidFill>
              </a:rPr>
              <a:t>th</a:t>
            </a:r>
            <a:r>
              <a:rPr lang="en-US" sz="2400" b="1" u="sng" dirty="0">
                <a:solidFill>
                  <a:schemeClr val="dk1"/>
                </a:solidFill>
              </a:rPr>
              <a:t> </a:t>
            </a:r>
            <a:r>
              <a:rPr lang="en-US" sz="2400" b="1" dirty="0">
                <a:solidFill>
                  <a:schemeClr val="dk1"/>
                </a:solidFill>
              </a:rPr>
              <a:t>–  Math: 4</a:t>
            </a:r>
            <a:r>
              <a:rPr lang="en-US" sz="2400" b="1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 and 5</a:t>
            </a:r>
            <a:r>
              <a:rPr lang="en-US" sz="2400" b="1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 grade</a:t>
            </a:r>
          </a:p>
          <a:p>
            <a:pPr marL="228621" lvl="0" indent="-76221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 u="sng" dirty="0">
                <a:solidFill>
                  <a:schemeClr val="dk1"/>
                </a:solidFill>
              </a:rPr>
              <a:t>May 17</a:t>
            </a:r>
            <a:r>
              <a:rPr lang="en-US" sz="2400" b="1" u="sng" baseline="30000" dirty="0">
                <a:solidFill>
                  <a:schemeClr val="dk1"/>
                </a:solidFill>
              </a:rPr>
              <a:t>th</a:t>
            </a:r>
            <a:r>
              <a:rPr lang="en-US" sz="2400" b="1" u="sng" dirty="0">
                <a:solidFill>
                  <a:schemeClr val="dk1"/>
                </a:solidFill>
              </a:rPr>
              <a:t> and 18</a:t>
            </a:r>
            <a:r>
              <a:rPr lang="en-US" sz="2400" b="1" u="sng" baseline="30000" dirty="0">
                <a:solidFill>
                  <a:schemeClr val="dk1"/>
                </a:solidFill>
              </a:rPr>
              <a:t>th</a:t>
            </a:r>
            <a:r>
              <a:rPr lang="en-US" sz="2400" b="1" u="sng" dirty="0">
                <a:solidFill>
                  <a:schemeClr val="dk1"/>
                </a:solidFill>
              </a:rPr>
              <a:t> </a:t>
            </a:r>
            <a:r>
              <a:rPr lang="en-US" sz="2400" b="1" dirty="0">
                <a:solidFill>
                  <a:schemeClr val="dk1"/>
                </a:solidFill>
              </a:rPr>
              <a:t>– Science: 5</a:t>
            </a:r>
            <a:r>
              <a:rPr lang="en-US" sz="2400" b="1" baseline="30000" dirty="0">
                <a:solidFill>
                  <a:schemeClr val="dk1"/>
                </a:solidFill>
              </a:rPr>
              <a:t>th</a:t>
            </a:r>
            <a:r>
              <a:rPr lang="en-US" sz="2400" b="1" dirty="0">
                <a:solidFill>
                  <a:schemeClr val="dk1"/>
                </a:solidFill>
              </a:rPr>
              <a:t> grade</a:t>
            </a:r>
          </a:p>
          <a:p>
            <a:pPr marL="228621" lvl="0" indent="-76221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228621" lvl="0" indent="-76221" algn="ctr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</a:rPr>
              <a:t>Make-up tests must be given when students are absent.</a:t>
            </a:r>
          </a:p>
          <a:p>
            <a:pPr marL="228621" lvl="0" indent="-76221" algn="ctr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endParaRPr lang="en-US" sz="1700" b="1" u="sng" dirty="0">
              <a:solidFill>
                <a:schemeClr val="dk1"/>
              </a:solidFill>
            </a:endParaRPr>
          </a:p>
          <a:p>
            <a:pPr marL="228621" lvl="0" indent="-76221" algn="ctr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None/>
            </a:pPr>
            <a:endParaRPr sz="1700" b="1" u="sng" dirty="0">
              <a:solidFill>
                <a:schemeClr val="dk1"/>
              </a:solidFill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57210" y="1039285"/>
            <a:ext cx="8229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When will students take the FSA?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48965" y="985720"/>
            <a:ext cx="8229600" cy="61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Ready on Test Day!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678865" y="1742115"/>
            <a:ext cx="8229600" cy="427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spcBef>
                <a:spcPts val="6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 i="1">
                <a:latin typeface="Century Gothic"/>
                <a:ea typeface="Century Gothic"/>
                <a:cs typeface="Century Gothic"/>
                <a:sym typeface="Century Gothic"/>
              </a:rPr>
              <a:t>Encourage your child to eat breakfast before all testing days!</a:t>
            </a:r>
            <a:endParaRPr sz="24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04800" algn="l" rtl="0">
              <a:spcBef>
                <a:spcPts val="60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lang="en-US" sz="2400" i="1">
                <a:latin typeface="Century Gothic"/>
                <a:ea typeface="Century Gothic"/>
                <a:cs typeface="Century Gothic"/>
                <a:sym typeface="Century Gothic"/>
              </a:rPr>
              <a:t>Please have your child get plenty of rest the night before! Go to bed at an earlier time.</a:t>
            </a:r>
            <a:endParaRPr sz="24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048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i="1">
                <a:latin typeface="Century Gothic"/>
                <a:ea typeface="Century Gothic"/>
                <a:cs typeface="Century Gothic"/>
                <a:sym typeface="Century Gothic"/>
              </a:rPr>
              <a:t>Please have your child attend school on </a:t>
            </a:r>
            <a:r>
              <a:rPr lang="en-US" sz="2400" b="1" i="1" u="sng"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en-US" sz="2400" i="1">
                <a:latin typeface="Century Gothic"/>
                <a:ea typeface="Century Gothic"/>
                <a:cs typeface="Century Gothic"/>
                <a:sym typeface="Century Gothic"/>
              </a:rPr>
              <a:t> test days!</a:t>
            </a:r>
            <a:endParaRPr sz="24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21" lvl="0" indent="-76221" algn="l" rtl="0">
              <a:spcBef>
                <a:spcPts val="140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None/>
            </a:pPr>
            <a:endParaRPr sz="19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1164700" y="1080425"/>
            <a:ext cx="82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773" y="953973"/>
            <a:ext cx="674300" cy="6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2079395" y="1463095"/>
            <a:ext cx="6566400" cy="30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 Standards</a:t>
            </a:r>
            <a:br>
              <a:rPr lang="en-US" sz="440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Assessment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and Math</a:t>
            </a:r>
            <a:br>
              <a:rPr lang="en-US" sz="440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</a:t>
            </a:r>
            <a:endParaRPr sz="4400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525300" y="1197677"/>
            <a:ext cx="80934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Questions on ELA FSA </a:t>
            </a:r>
            <a:endParaRPr sz="4300" b="1" u="sng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593400" y="2180799"/>
            <a:ext cx="7957200" cy="36957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21" marR="0" lvl="0" indent="-76221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1301340" y="2443603"/>
            <a:ext cx="45720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Choice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Multi-Select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 Response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Two-Part Items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Char char="•"/>
            </a:pPr>
            <a:r>
              <a:rPr lang="en-US" sz="4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Editing Tasks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686325" y="980452"/>
            <a:ext cx="80934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u="sng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Choice Items</a:t>
            </a:r>
            <a:br>
              <a:rPr lang="en-US" sz="5000" b="1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5000" b="1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754413" y="1837065"/>
            <a:ext cx="7957200" cy="39702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21" marR="0" lvl="0" indent="-76221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1068070" y="1837065"/>
            <a:ext cx="73299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these items, the students must choose the best answer from the answer choices and fill in one bubble for the correct answer.</a:t>
            </a:r>
            <a:endParaRPr sz="52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005" y="3340594"/>
            <a:ext cx="421005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E82FD2B12DCD47BA126EE518D9B605" ma:contentTypeVersion="13" ma:contentTypeDescription="Create a new document." ma:contentTypeScope="" ma:versionID="a058084db5015846805ba714d29d8ecf">
  <xsd:schema xmlns:xsd="http://www.w3.org/2001/XMLSchema" xmlns:xs="http://www.w3.org/2001/XMLSchema" xmlns:p="http://schemas.microsoft.com/office/2006/metadata/properties" xmlns:ns3="2adc9f6f-33ec-4013-8bcf-0a2b49f6bdad" xmlns:ns4="69ce8f5c-e649-4d6c-9565-7e3bc2d5edd3" targetNamespace="http://schemas.microsoft.com/office/2006/metadata/properties" ma:root="true" ma:fieldsID="289c250dbc4573a4051d04d935281d5f" ns3:_="" ns4:_="">
    <xsd:import namespace="2adc9f6f-33ec-4013-8bcf-0a2b49f6bdad"/>
    <xsd:import namespace="69ce8f5c-e649-4d6c-9565-7e3bc2d5ed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c9f6f-33ec-4013-8bcf-0a2b49f6bd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e8f5c-e649-4d6c-9565-7e3bc2d5ed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032BA7-BA9C-4FE8-BA0A-0A7AD208A7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4F2F3D-82DF-4556-91BC-BDD784FAF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dc9f6f-33ec-4013-8bcf-0a2b49f6bdad"/>
    <ds:schemaRef ds:uri="69ce8f5c-e649-4d6c-9565-7e3bc2d5e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6CF42-251A-4BEB-91DE-90A2E2E080A7}">
  <ds:schemaRefs>
    <ds:schemaRef ds:uri="2adc9f6f-33ec-4013-8bcf-0a2b49f6bdad"/>
    <ds:schemaRef ds:uri="http://purl.org/dc/elements/1.1/"/>
    <ds:schemaRef ds:uri="http://purl.org/dc/terms/"/>
    <ds:schemaRef ds:uri="69ce8f5c-e649-4d6c-9565-7e3bc2d5edd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796</Words>
  <Application>Microsoft Office PowerPoint</Application>
  <PresentationFormat>On-screen Show (4:3)</PresentationFormat>
  <Paragraphs>106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Century Gothic</vt:lpstr>
      <vt:lpstr>Calibri</vt:lpstr>
      <vt:lpstr>Arial</vt:lpstr>
      <vt:lpstr>Office Theme</vt:lpstr>
      <vt:lpstr>The  Florida  Standards Assessment: What Every  Parent Should  Know!</vt:lpstr>
      <vt:lpstr>Questions to Answer:</vt:lpstr>
      <vt:lpstr>What is the FSA?</vt:lpstr>
      <vt:lpstr>3rd grade Promotional Requirement: It’s the Law!</vt:lpstr>
      <vt:lpstr>When will students take the FSA?</vt:lpstr>
      <vt:lpstr>Ready on Test Day!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WE helping your child at school?</vt:lpstr>
      <vt:lpstr>How can YOU help at home?</vt:lpstr>
      <vt:lpstr>Parent Informational Resource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Florida  Standards Assessment: What Every  Parent Should  Know!</dc:title>
  <dc:creator>Forkey, Tamara</dc:creator>
  <cp:lastModifiedBy>Forkey, Tamara</cp:lastModifiedBy>
  <cp:revision>4</cp:revision>
  <dcterms:modified xsi:type="dcterms:W3CDTF">2022-03-08T19:28:34Z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0x0101008BE82FD2B12DCD47BA126EE518D9B605</vt:lpwstr>
  </property>
</Properties>
</file>